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" TargetMode="External"/><Relationship Id="rId1" Type="http://schemas.openxmlformats.org/officeDocument/2006/relationships/image" Target="../media/image-2-1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" TargetMode="External"/><Relationship Id="rId1" Type="http://schemas.openxmlformats.org/officeDocument/2006/relationships/image" Target="../media/image-4-1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hyperlink" Target="https://gamma.app" TargetMode="External"/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hyperlink" Target="https://gamma.app" TargetMode="External"/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" TargetMode="External"/><Relationship Id="rId1" Type="http://schemas.openxmlformats.org/officeDocument/2006/relationships/image" Target="../media/image-8-1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762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319599" y="1358265"/>
            <a:ext cx="7477601" cy="28746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7545"/>
              </a:lnSpc>
              <a:buNone/>
            </a:pPr>
            <a:r>
              <a:rPr lang="en-US" sz="6036" spc="-181" kern="0" dirty="0">
                <a:solidFill>
                  <a:srgbClr val="FFFFFF"/>
                </a:solidFill>
                <a:latin typeface="Roboto Mono" pitchFamily="34" charset="0"/>
                <a:ea typeface="Roboto Mono" pitchFamily="34" charset="-122"/>
                <a:cs typeface="Roboto Mono" pitchFamily="34" charset="-120"/>
              </a:rPr>
              <a:t>Introdução ao Sistema de Guia Virtual</a:t>
            </a:r>
            <a:endParaRPr lang="en-US" sz="6036" dirty="0"/>
          </a:p>
        </p:txBody>
      </p:sp>
      <p:sp>
        <p:nvSpPr>
          <p:cNvPr id="6" name="Text 3"/>
          <p:cNvSpPr/>
          <p:nvPr/>
        </p:nvSpPr>
        <p:spPr>
          <a:xfrm>
            <a:off x="6319599" y="4566166"/>
            <a:ext cx="7477601" cy="166628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624"/>
              </a:lnSpc>
              <a:buNone/>
            </a:pPr>
            <a:r>
              <a:rPr lang="en-US" sz="1750" spc="-17" kern="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 Sistema de Guia Virtual é uma solução inovadora que combina tecnologias de ponta, como realidade aumentada e inteligência artificial, para oferecer uma experiência de navegação urbana inédita. Com este sistema, os usuários podem desfrutar de uma jornada turística ou assistencial envolvente e personalizada.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6319599" y="6499027"/>
            <a:ext cx="355402" cy="355402"/>
          </a:xfrm>
          <a:prstGeom prst="roundRect">
            <a:avLst>
              <a:gd name="adj" fmla="val 25726039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7219" y="6506647"/>
            <a:ext cx="340162" cy="340162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6786086" y="6482358"/>
            <a:ext cx="2192774" cy="3888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3062"/>
              </a:lnSpc>
              <a:buNone/>
            </a:pPr>
            <a:r>
              <a:rPr lang="en-US" sz="2187" b="1" spc="-17" kern="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by Alexis Almeida</a:t>
            </a:r>
            <a:endParaRPr lang="en-US" sz="2187" dirty="0"/>
          </a:p>
        </p:txBody>
      </p:sp>
      <p:pic>
        <p:nvPicPr>
          <p:cNvPr id="10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sp>
        <p:nvSpPr>
          <p:cNvPr id="4" name="Text 2"/>
          <p:cNvSpPr/>
          <p:nvPr/>
        </p:nvSpPr>
        <p:spPr>
          <a:xfrm>
            <a:off x="2037993" y="1931908"/>
            <a:ext cx="10449401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spc="-131" kern="0" dirty="0">
                <a:solidFill>
                  <a:srgbClr val="FFFFFF"/>
                </a:solidFill>
                <a:latin typeface="Roboto Mono" pitchFamily="34" charset="0"/>
                <a:ea typeface="Roboto Mono" pitchFamily="34" charset="-122"/>
                <a:cs typeface="Roboto Mono" pitchFamily="34" charset="-120"/>
              </a:rPr>
              <a:t>Funcionalidades do Guia Turístico</a:t>
            </a:r>
            <a:endParaRPr lang="en-US" sz="4374" dirty="0"/>
          </a:p>
        </p:txBody>
      </p:sp>
      <p:sp>
        <p:nvSpPr>
          <p:cNvPr id="5" name="Text 3"/>
          <p:cNvSpPr/>
          <p:nvPr/>
        </p:nvSpPr>
        <p:spPr>
          <a:xfrm>
            <a:off x="2037993" y="3181707"/>
            <a:ext cx="3156347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spc="-66" kern="0" dirty="0">
                <a:solidFill>
                  <a:srgbClr val="FFFFFF"/>
                </a:solidFill>
                <a:latin typeface="Roboto Mono" pitchFamily="34" charset="0"/>
                <a:ea typeface="Roboto Mono" pitchFamily="34" charset="-122"/>
                <a:cs typeface="Roboto Mono" pitchFamily="34" charset="-120"/>
              </a:rPr>
              <a:t>Identificação de Locais</a:t>
            </a:r>
            <a:endParaRPr lang="en-US" sz="2187" dirty="0"/>
          </a:p>
        </p:txBody>
      </p:sp>
      <p:sp>
        <p:nvSpPr>
          <p:cNvPr id="6" name="Text 4"/>
          <p:cNvSpPr/>
          <p:nvPr/>
        </p:nvSpPr>
        <p:spPr>
          <a:xfrm>
            <a:off x="2037993" y="4098250"/>
            <a:ext cx="3156347" cy="199953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624"/>
              </a:lnSpc>
              <a:buNone/>
            </a:pPr>
            <a:r>
              <a:rPr lang="en-US" sz="1750" spc="-17" kern="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 guia turístico pode identificar e descrever detalhadamente ruas, edifícios, monumentos e obras de arte, proporcionando informações histórias e culturais relevantes.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5743932" y="3181707"/>
            <a:ext cx="3156347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spc="-66" kern="0" dirty="0">
                <a:solidFill>
                  <a:srgbClr val="FFFFFF"/>
                </a:solidFill>
                <a:latin typeface="Roboto Mono" pitchFamily="34" charset="0"/>
                <a:ea typeface="Roboto Mono" pitchFamily="34" charset="-122"/>
                <a:cs typeface="Roboto Mono" pitchFamily="34" charset="-120"/>
              </a:rPr>
              <a:t>Orientação de Atrações</a:t>
            </a:r>
            <a:endParaRPr lang="en-US" sz="2187" dirty="0"/>
          </a:p>
        </p:txBody>
      </p:sp>
      <p:sp>
        <p:nvSpPr>
          <p:cNvPr id="8" name="Text 6"/>
          <p:cNvSpPr/>
          <p:nvPr/>
        </p:nvSpPr>
        <p:spPr>
          <a:xfrm>
            <a:off x="5743932" y="4098250"/>
            <a:ext cx="3156347" cy="166628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624"/>
              </a:lnSpc>
              <a:buNone/>
            </a:pPr>
            <a:r>
              <a:rPr lang="en-US" sz="1750" spc="-17" kern="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 sistema indica as principais atrações turísticas próximas, fornecendo rotas, horários de funcionamento e detalhes sobre cada local.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9449872" y="3181707"/>
            <a:ext cx="3156347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spc="-66" kern="0" dirty="0">
                <a:solidFill>
                  <a:srgbClr val="FFFFFF"/>
                </a:solidFill>
                <a:latin typeface="Roboto Mono" pitchFamily="34" charset="0"/>
                <a:ea typeface="Roboto Mono" pitchFamily="34" charset="-122"/>
                <a:cs typeface="Roboto Mono" pitchFamily="34" charset="-120"/>
              </a:rPr>
              <a:t>Experiência Imersiva</a:t>
            </a:r>
            <a:endParaRPr lang="en-US" sz="2187" dirty="0"/>
          </a:p>
        </p:txBody>
      </p:sp>
      <p:sp>
        <p:nvSpPr>
          <p:cNvPr id="10" name="Text 8"/>
          <p:cNvSpPr/>
          <p:nvPr/>
        </p:nvSpPr>
        <p:spPr>
          <a:xfrm>
            <a:off x="9449872" y="4098250"/>
            <a:ext cx="3156347" cy="199953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624"/>
              </a:lnSpc>
              <a:buNone/>
            </a:pPr>
            <a:r>
              <a:rPr lang="en-US" sz="1750" spc="-17" kern="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Através da realidade aumentada, o guia turístico cria uma experiência envolvente, com visualizações 3D e informações interativas sobre o ambiente ao redor.</a:t>
            </a:r>
            <a:endParaRPr lang="en-US" sz="1750" dirty="0"/>
          </a:p>
        </p:txBody>
      </p:sp>
      <p:pic>
        <p:nvPicPr>
          <p:cNvPr id="11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074426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373755" y="2532102"/>
            <a:ext cx="7882890" cy="10372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4084"/>
              </a:lnSpc>
              <a:buNone/>
            </a:pPr>
            <a:r>
              <a:rPr lang="en-US" sz="3267" spc="-98" kern="0" dirty="0">
                <a:solidFill>
                  <a:srgbClr val="FFFFFF"/>
                </a:solidFill>
                <a:latin typeface="Roboto Mono" pitchFamily="34" charset="0"/>
                <a:ea typeface="Roboto Mono" pitchFamily="34" charset="-122"/>
                <a:cs typeface="Roboto Mono" pitchFamily="34" charset="-120"/>
              </a:rPr>
              <a:t>Identificação e descrição de locais, ruas, edifícios e obras</a:t>
            </a:r>
            <a:endParaRPr lang="en-US" sz="3267" dirty="0"/>
          </a:p>
        </p:txBody>
      </p:sp>
      <p:sp>
        <p:nvSpPr>
          <p:cNvPr id="6" name="Shape 3"/>
          <p:cNvSpPr/>
          <p:nvPr/>
        </p:nvSpPr>
        <p:spPr>
          <a:xfrm>
            <a:off x="3373755" y="5919549"/>
            <a:ext cx="7882890" cy="33099"/>
          </a:xfrm>
          <a:prstGeom prst="rect">
            <a:avLst/>
          </a:prstGeom>
          <a:solidFill>
            <a:srgbClr val="7F9919"/>
          </a:solidFill>
          <a:ln/>
        </p:spPr>
      </p:sp>
      <p:sp>
        <p:nvSpPr>
          <p:cNvPr id="7" name="Shape 4"/>
          <p:cNvSpPr/>
          <p:nvPr/>
        </p:nvSpPr>
        <p:spPr>
          <a:xfrm>
            <a:off x="5286375" y="5338763"/>
            <a:ext cx="33099" cy="580787"/>
          </a:xfrm>
          <a:prstGeom prst="rect">
            <a:avLst/>
          </a:prstGeom>
          <a:solidFill>
            <a:srgbClr val="7F9919"/>
          </a:solidFill>
          <a:ln/>
        </p:spPr>
      </p:sp>
      <p:sp>
        <p:nvSpPr>
          <p:cNvPr id="8" name="Shape 5"/>
          <p:cNvSpPr/>
          <p:nvPr/>
        </p:nvSpPr>
        <p:spPr>
          <a:xfrm>
            <a:off x="5116235" y="5732859"/>
            <a:ext cx="373380" cy="373380"/>
          </a:xfrm>
          <a:prstGeom prst="roundRect">
            <a:avLst>
              <a:gd name="adj" fmla="val 26668"/>
            </a:avLst>
          </a:prstGeom>
          <a:solidFill>
            <a:srgbClr val="0F0F0F"/>
          </a:solidFill>
          <a:ln/>
        </p:spPr>
      </p:sp>
      <p:sp>
        <p:nvSpPr>
          <p:cNvPr id="9" name="Text 6"/>
          <p:cNvSpPr/>
          <p:nvPr/>
        </p:nvSpPr>
        <p:spPr>
          <a:xfrm>
            <a:off x="5231963" y="5763935"/>
            <a:ext cx="141923" cy="31111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1960" spc="-59" kern="0" dirty="0">
                <a:solidFill>
                  <a:srgbClr val="FFFFFF"/>
                </a:solidFill>
                <a:latin typeface="Roboto Mono" pitchFamily="34" charset="0"/>
                <a:ea typeface="Roboto Mono" pitchFamily="34" charset="-122"/>
                <a:cs typeface="Roboto Mono" pitchFamily="34" charset="-120"/>
              </a:rPr>
              <a:t>1</a:t>
            </a:r>
            <a:endParaRPr lang="en-US" sz="1960" dirty="0"/>
          </a:p>
        </p:txBody>
      </p:sp>
      <p:sp>
        <p:nvSpPr>
          <p:cNvPr id="10" name="Text 7"/>
          <p:cNvSpPr/>
          <p:nvPr/>
        </p:nvSpPr>
        <p:spPr>
          <a:xfrm>
            <a:off x="4179689" y="4067175"/>
            <a:ext cx="2246590" cy="2591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042"/>
              </a:lnSpc>
              <a:buNone/>
            </a:pPr>
            <a:r>
              <a:rPr lang="en-US" sz="1633" spc="-49" kern="0" dirty="0">
                <a:solidFill>
                  <a:srgbClr val="FFFFFF"/>
                </a:solidFill>
                <a:latin typeface="Roboto Mono" pitchFamily="34" charset="0"/>
                <a:ea typeface="Roboto Mono" pitchFamily="34" charset="-122"/>
                <a:cs typeface="Roboto Mono" pitchFamily="34" charset="-120"/>
              </a:rPr>
              <a:t>Visão Computacional</a:t>
            </a:r>
            <a:endParaRPr lang="en-US" sz="1633" dirty="0"/>
          </a:p>
        </p:txBody>
      </p:sp>
      <p:sp>
        <p:nvSpPr>
          <p:cNvPr id="11" name="Text 8"/>
          <p:cNvSpPr/>
          <p:nvPr/>
        </p:nvSpPr>
        <p:spPr>
          <a:xfrm>
            <a:off x="3539609" y="4425910"/>
            <a:ext cx="3526750" cy="74687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indent="0" marL="0">
              <a:lnSpc>
                <a:spcPts val="1960"/>
              </a:lnSpc>
              <a:buNone/>
            </a:pPr>
            <a:r>
              <a:rPr lang="en-US" sz="1307" spc="-13" kern="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 sistema utiliza tecnologias avançadas de visão computacional para identificar e analisar os elementos do ambiente urbano.</a:t>
            </a:r>
            <a:endParaRPr lang="en-US" sz="1307" dirty="0"/>
          </a:p>
        </p:txBody>
      </p:sp>
      <p:sp>
        <p:nvSpPr>
          <p:cNvPr id="12" name="Shape 9"/>
          <p:cNvSpPr/>
          <p:nvPr/>
        </p:nvSpPr>
        <p:spPr>
          <a:xfrm>
            <a:off x="7298531" y="5919549"/>
            <a:ext cx="33099" cy="580787"/>
          </a:xfrm>
          <a:prstGeom prst="rect">
            <a:avLst/>
          </a:prstGeom>
          <a:solidFill>
            <a:srgbClr val="7F9919"/>
          </a:solidFill>
          <a:ln/>
        </p:spPr>
      </p:sp>
      <p:sp>
        <p:nvSpPr>
          <p:cNvPr id="13" name="Shape 10"/>
          <p:cNvSpPr/>
          <p:nvPr/>
        </p:nvSpPr>
        <p:spPr>
          <a:xfrm>
            <a:off x="7128391" y="5732859"/>
            <a:ext cx="373380" cy="373380"/>
          </a:xfrm>
          <a:prstGeom prst="roundRect">
            <a:avLst>
              <a:gd name="adj" fmla="val 26668"/>
            </a:avLst>
          </a:prstGeom>
          <a:solidFill>
            <a:srgbClr val="0F0F0F"/>
          </a:solidFill>
          <a:ln/>
        </p:spPr>
      </p:sp>
      <p:sp>
        <p:nvSpPr>
          <p:cNvPr id="14" name="Text 11"/>
          <p:cNvSpPr/>
          <p:nvPr/>
        </p:nvSpPr>
        <p:spPr>
          <a:xfrm>
            <a:off x="7244120" y="5763935"/>
            <a:ext cx="141923" cy="31111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1960" spc="-59" kern="0" dirty="0">
                <a:solidFill>
                  <a:srgbClr val="FFFFFF"/>
                </a:solidFill>
                <a:latin typeface="Roboto Mono" pitchFamily="34" charset="0"/>
                <a:ea typeface="Roboto Mono" pitchFamily="34" charset="-122"/>
                <a:cs typeface="Roboto Mono" pitchFamily="34" charset="-120"/>
              </a:rPr>
              <a:t>2</a:t>
            </a:r>
            <a:endParaRPr lang="en-US" sz="1960" dirty="0"/>
          </a:p>
        </p:txBody>
      </p:sp>
      <p:sp>
        <p:nvSpPr>
          <p:cNvPr id="15" name="Text 12"/>
          <p:cNvSpPr/>
          <p:nvPr/>
        </p:nvSpPr>
        <p:spPr>
          <a:xfrm>
            <a:off x="5896213" y="6666309"/>
            <a:ext cx="2837855" cy="2591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042"/>
              </a:lnSpc>
              <a:buNone/>
            </a:pPr>
            <a:r>
              <a:rPr lang="en-US" sz="1633" spc="-49" kern="0" dirty="0">
                <a:solidFill>
                  <a:srgbClr val="FFFFFF"/>
                </a:solidFill>
                <a:latin typeface="Roboto Mono" pitchFamily="34" charset="0"/>
                <a:ea typeface="Roboto Mono" pitchFamily="34" charset="-122"/>
                <a:cs typeface="Roboto Mono" pitchFamily="34" charset="-120"/>
              </a:rPr>
              <a:t>Reconhecimento de Imagem</a:t>
            </a:r>
            <a:endParaRPr lang="en-US" sz="1633" dirty="0"/>
          </a:p>
        </p:txBody>
      </p:sp>
      <p:sp>
        <p:nvSpPr>
          <p:cNvPr id="16" name="Text 13"/>
          <p:cNvSpPr/>
          <p:nvPr/>
        </p:nvSpPr>
        <p:spPr>
          <a:xfrm>
            <a:off x="5551765" y="7025045"/>
            <a:ext cx="3526750" cy="74687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indent="0" marL="0">
              <a:lnSpc>
                <a:spcPts val="1960"/>
              </a:lnSpc>
              <a:buNone/>
            </a:pPr>
            <a:r>
              <a:rPr lang="en-US" sz="1307" spc="-13" kern="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Algoritmos de IA classificam e descrevem os objetos, estruturas e obras de arte reconhecidos, fornecendo informações detalhadas.</a:t>
            </a:r>
            <a:endParaRPr lang="en-US" sz="1307" dirty="0"/>
          </a:p>
        </p:txBody>
      </p:sp>
      <p:sp>
        <p:nvSpPr>
          <p:cNvPr id="17" name="Shape 14"/>
          <p:cNvSpPr/>
          <p:nvPr/>
        </p:nvSpPr>
        <p:spPr>
          <a:xfrm>
            <a:off x="9310807" y="5338763"/>
            <a:ext cx="33099" cy="580787"/>
          </a:xfrm>
          <a:prstGeom prst="rect">
            <a:avLst/>
          </a:prstGeom>
          <a:solidFill>
            <a:srgbClr val="7F9919"/>
          </a:solidFill>
          <a:ln/>
        </p:spPr>
      </p:sp>
      <p:sp>
        <p:nvSpPr>
          <p:cNvPr id="18" name="Shape 15"/>
          <p:cNvSpPr/>
          <p:nvPr/>
        </p:nvSpPr>
        <p:spPr>
          <a:xfrm>
            <a:off x="9140666" y="5732859"/>
            <a:ext cx="373380" cy="373380"/>
          </a:xfrm>
          <a:prstGeom prst="roundRect">
            <a:avLst>
              <a:gd name="adj" fmla="val 26668"/>
            </a:avLst>
          </a:prstGeom>
          <a:solidFill>
            <a:srgbClr val="0F0F0F"/>
          </a:solidFill>
          <a:ln/>
        </p:spPr>
      </p:sp>
      <p:sp>
        <p:nvSpPr>
          <p:cNvPr id="19" name="Text 16"/>
          <p:cNvSpPr/>
          <p:nvPr/>
        </p:nvSpPr>
        <p:spPr>
          <a:xfrm>
            <a:off x="9256395" y="5763935"/>
            <a:ext cx="141923" cy="31111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1960" spc="-59" kern="0" dirty="0">
                <a:solidFill>
                  <a:srgbClr val="FFFFFF"/>
                </a:solidFill>
                <a:latin typeface="Roboto Mono" pitchFamily="34" charset="0"/>
                <a:ea typeface="Roboto Mono" pitchFamily="34" charset="-122"/>
                <a:cs typeface="Roboto Mono" pitchFamily="34" charset="-120"/>
              </a:rPr>
              <a:t>3</a:t>
            </a:r>
            <a:endParaRPr lang="en-US" sz="1960" dirty="0"/>
          </a:p>
        </p:txBody>
      </p:sp>
      <p:sp>
        <p:nvSpPr>
          <p:cNvPr id="20" name="Text 17"/>
          <p:cNvSpPr/>
          <p:nvPr/>
        </p:nvSpPr>
        <p:spPr>
          <a:xfrm>
            <a:off x="8204002" y="3818215"/>
            <a:ext cx="2246590" cy="2591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042"/>
              </a:lnSpc>
              <a:buNone/>
            </a:pPr>
            <a:r>
              <a:rPr lang="en-US" sz="1633" spc="-49" kern="0" dirty="0">
                <a:solidFill>
                  <a:srgbClr val="FFFFFF"/>
                </a:solidFill>
                <a:latin typeface="Roboto Mono" pitchFamily="34" charset="0"/>
                <a:ea typeface="Roboto Mono" pitchFamily="34" charset="-122"/>
                <a:cs typeface="Roboto Mono" pitchFamily="34" charset="-120"/>
              </a:rPr>
              <a:t>Integração de Dados</a:t>
            </a:r>
            <a:endParaRPr lang="en-US" sz="1633" dirty="0"/>
          </a:p>
        </p:txBody>
      </p:sp>
      <p:sp>
        <p:nvSpPr>
          <p:cNvPr id="21" name="Text 18"/>
          <p:cNvSpPr/>
          <p:nvPr/>
        </p:nvSpPr>
        <p:spPr>
          <a:xfrm>
            <a:off x="7563922" y="4176951"/>
            <a:ext cx="3526869" cy="99583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indent="0" marL="0">
              <a:lnSpc>
                <a:spcPts val="1960"/>
              </a:lnSpc>
              <a:buNone/>
            </a:pPr>
            <a:r>
              <a:rPr lang="en-US" sz="1307" spc="-13" kern="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As informações coletadas são integradas a um banco de dados abrangente, permitindo acesso rápido a dados históricos, turísticos e de interesse.</a:t>
            </a:r>
            <a:endParaRPr lang="en-US" sz="1307" dirty="0"/>
          </a:p>
        </p:txBody>
      </p:sp>
      <p:pic>
        <p:nvPicPr>
          <p:cNvPr id="22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sp>
        <p:nvSpPr>
          <p:cNvPr id="4" name="Text 2"/>
          <p:cNvSpPr/>
          <p:nvPr/>
        </p:nvSpPr>
        <p:spPr>
          <a:xfrm>
            <a:off x="2037993" y="995958"/>
            <a:ext cx="10554414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spc="-131" kern="0" dirty="0">
                <a:solidFill>
                  <a:srgbClr val="FFFFFF"/>
                </a:solidFill>
                <a:latin typeface="Roboto Mono" pitchFamily="34" charset="0"/>
                <a:ea typeface="Roboto Mono" pitchFamily="34" charset="-122"/>
                <a:cs typeface="Roboto Mono" pitchFamily="34" charset="-120"/>
              </a:rPr>
              <a:t>Orientação sobre atrações turísticas próximas</a:t>
            </a:r>
            <a:endParaRPr lang="en-US" sz="4374" dirty="0"/>
          </a:p>
        </p:txBody>
      </p:sp>
      <p:sp>
        <p:nvSpPr>
          <p:cNvPr id="5" name="Shape 3"/>
          <p:cNvSpPr/>
          <p:nvPr/>
        </p:nvSpPr>
        <p:spPr>
          <a:xfrm>
            <a:off x="2037993" y="2829044"/>
            <a:ext cx="5166122" cy="2257782"/>
          </a:xfrm>
          <a:prstGeom prst="roundRect">
            <a:avLst>
              <a:gd name="adj" fmla="val 5905"/>
            </a:avLst>
          </a:prstGeom>
          <a:solidFill>
            <a:srgbClr val="0F0F0F"/>
          </a:solidFill>
          <a:ln/>
        </p:spPr>
      </p:sp>
      <p:sp>
        <p:nvSpPr>
          <p:cNvPr id="6" name="Text 4"/>
          <p:cNvSpPr/>
          <p:nvPr/>
        </p:nvSpPr>
        <p:spPr>
          <a:xfrm>
            <a:off x="2260163" y="3051215"/>
            <a:ext cx="348234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spc="-66" kern="0" dirty="0">
                <a:solidFill>
                  <a:srgbClr val="FFFFFF"/>
                </a:solidFill>
                <a:latin typeface="Roboto Mono" pitchFamily="34" charset="0"/>
                <a:ea typeface="Roboto Mono" pitchFamily="34" charset="-122"/>
                <a:cs typeface="Roboto Mono" pitchFamily="34" charset="-120"/>
              </a:rPr>
              <a:t>Mapeamento Inteligente</a:t>
            </a:r>
            <a:endParaRPr lang="en-US" sz="2187" dirty="0"/>
          </a:p>
        </p:txBody>
      </p:sp>
      <p:sp>
        <p:nvSpPr>
          <p:cNvPr id="7" name="Text 5"/>
          <p:cNvSpPr/>
          <p:nvPr/>
        </p:nvSpPr>
        <p:spPr>
          <a:xfrm>
            <a:off x="2260163" y="3531632"/>
            <a:ext cx="4721781" cy="99976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624"/>
              </a:lnSpc>
              <a:buNone/>
            </a:pPr>
            <a:r>
              <a:rPr lang="en-US" sz="1750" spc="-17" kern="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 guia virtual utiliza mapas digitais em tempo real para identificar e exibir as principais atrações turísticas nas proximidades.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7426285" y="2829044"/>
            <a:ext cx="5166122" cy="2257782"/>
          </a:xfrm>
          <a:prstGeom prst="roundRect">
            <a:avLst>
              <a:gd name="adj" fmla="val 5905"/>
            </a:avLst>
          </a:prstGeom>
          <a:solidFill>
            <a:srgbClr val="0F0F0F"/>
          </a:solidFill>
          <a:ln/>
        </p:spPr>
      </p:sp>
      <p:sp>
        <p:nvSpPr>
          <p:cNvPr id="9" name="Text 7"/>
          <p:cNvSpPr/>
          <p:nvPr/>
        </p:nvSpPr>
        <p:spPr>
          <a:xfrm>
            <a:off x="7648456" y="3051215"/>
            <a:ext cx="4432102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spc="-66" kern="0" dirty="0">
                <a:solidFill>
                  <a:srgbClr val="FFFFFF"/>
                </a:solidFill>
                <a:latin typeface="Roboto Mono" pitchFamily="34" charset="0"/>
                <a:ea typeface="Roboto Mono" pitchFamily="34" charset="-122"/>
                <a:cs typeface="Roboto Mono" pitchFamily="34" charset="-120"/>
              </a:rPr>
              <a:t>Recomendações Personalizadas</a:t>
            </a:r>
            <a:endParaRPr lang="en-US" sz="2187" dirty="0"/>
          </a:p>
        </p:txBody>
      </p:sp>
      <p:sp>
        <p:nvSpPr>
          <p:cNvPr id="10" name="Text 8"/>
          <p:cNvSpPr/>
          <p:nvPr/>
        </p:nvSpPr>
        <p:spPr>
          <a:xfrm>
            <a:off x="7648456" y="3531632"/>
            <a:ext cx="4721781" cy="13330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624"/>
              </a:lnSpc>
              <a:buNone/>
            </a:pPr>
            <a:r>
              <a:rPr lang="en-US" sz="1750" spc="-17" kern="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Com base no perfil do usuário e suas preferências, o sistema sugere atrações e roteiros turísticos adaptados às suas necessidades.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2037993" y="5308997"/>
            <a:ext cx="5166122" cy="1924526"/>
          </a:xfrm>
          <a:prstGeom prst="roundRect">
            <a:avLst>
              <a:gd name="adj" fmla="val 6927"/>
            </a:avLst>
          </a:prstGeom>
          <a:solidFill>
            <a:srgbClr val="0F0F0F"/>
          </a:solidFill>
          <a:ln/>
        </p:spPr>
      </p:sp>
      <p:sp>
        <p:nvSpPr>
          <p:cNvPr id="12" name="Text 10"/>
          <p:cNvSpPr/>
          <p:nvPr/>
        </p:nvSpPr>
        <p:spPr>
          <a:xfrm>
            <a:off x="2260163" y="5531168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spc="-66" kern="0" dirty="0">
                <a:solidFill>
                  <a:srgbClr val="FFFFFF"/>
                </a:solidFill>
                <a:latin typeface="Roboto Mono" pitchFamily="34" charset="0"/>
                <a:ea typeface="Roboto Mono" pitchFamily="34" charset="-122"/>
                <a:cs typeface="Roboto Mono" pitchFamily="34" charset="-120"/>
              </a:rPr>
              <a:t>Rotas Otimizadas</a:t>
            </a:r>
            <a:endParaRPr lang="en-US" sz="2187" dirty="0"/>
          </a:p>
        </p:txBody>
      </p:sp>
      <p:sp>
        <p:nvSpPr>
          <p:cNvPr id="13" name="Text 11"/>
          <p:cNvSpPr/>
          <p:nvPr/>
        </p:nvSpPr>
        <p:spPr>
          <a:xfrm>
            <a:off x="2260163" y="6011585"/>
            <a:ext cx="4721781" cy="99976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624"/>
              </a:lnSpc>
              <a:buNone/>
            </a:pPr>
            <a:r>
              <a:rPr lang="en-US" sz="1750" spc="-17" kern="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 sistema calcula as melhores rotas para que o usuário possa visitar os locais de interesse de maneira eficiente.</a:t>
            </a:r>
            <a:endParaRPr lang="en-US" sz="1750" dirty="0"/>
          </a:p>
        </p:txBody>
      </p:sp>
      <p:sp>
        <p:nvSpPr>
          <p:cNvPr id="14" name="Shape 12"/>
          <p:cNvSpPr/>
          <p:nvPr/>
        </p:nvSpPr>
        <p:spPr>
          <a:xfrm>
            <a:off x="7426285" y="5308997"/>
            <a:ext cx="5166122" cy="1924526"/>
          </a:xfrm>
          <a:prstGeom prst="roundRect">
            <a:avLst>
              <a:gd name="adj" fmla="val 6927"/>
            </a:avLst>
          </a:prstGeom>
          <a:solidFill>
            <a:srgbClr val="0F0F0F"/>
          </a:solidFill>
          <a:ln/>
        </p:spPr>
      </p:sp>
      <p:sp>
        <p:nvSpPr>
          <p:cNvPr id="15" name="Text 13"/>
          <p:cNvSpPr/>
          <p:nvPr/>
        </p:nvSpPr>
        <p:spPr>
          <a:xfrm>
            <a:off x="7648456" y="5531168"/>
            <a:ext cx="348234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spc="-66" kern="0" dirty="0">
                <a:solidFill>
                  <a:srgbClr val="FFFFFF"/>
                </a:solidFill>
                <a:latin typeface="Roboto Mono" pitchFamily="34" charset="0"/>
                <a:ea typeface="Roboto Mono" pitchFamily="34" charset="-122"/>
                <a:cs typeface="Roboto Mono" pitchFamily="34" charset="-120"/>
              </a:rPr>
              <a:t>Informações Detalhadas</a:t>
            </a:r>
            <a:endParaRPr lang="en-US" sz="2187" dirty="0"/>
          </a:p>
        </p:txBody>
      </p:sp>
      <p:sp>
        <p:nvSpPr>
          <p:cNvPr id="16" name="Text 14"/>
          <p:cNvSpPr/>
          <p:nvPr/>
        </p:nvSpPr>
        <p:spPr>
          <a:xfrm>
            <a:off x="7648456" y="6011585"/>
            <a:ext cx="4721781" cy="99976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624"/>
              </a:lnSpc>
              <a:buNone/>
            </a:pPr>
            <a:r>
              <a:rPr lang="en-US" sz="1750" spc="-17" kern="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Ao selecionar uma atração, o usuário recebe informações sobre horários de funcionamento, preços, classificações e dicas úteis.</a:t>
            </a:r>
            <a:endParaRPr lang="en-US" sz="1750" dirty="0"/>
          </a:p>
        </p:txBody>
      </p:sp>
      <p:pic>
        <p:nvPicPr>
          <p:cNvPr id="17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59711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380655" y="3169801"/>
            <a:ext cx="9869091" cy="129849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112"/>
              </a:lnSpc>
              <a:buNone/>
            </a:pPr>
            <a:r>
              <a:rPr lang="en-US" sz="4090" spc="-123" kern="0" dirty="0">
                <a:solidFill>
                  <a:srgbClr val="FFFFFF"/>
                </a:solidFill>
                <a:latin typeface="Roboto Mono" pitchFamily="34" charset="0"/>
                <a:ea typeface="Roboto Mono" pitchFamily="34" charset="-122"/>
                <a:cs typeface="Roboto Mono" pitchFamily="34" charset="-120"/>
              </a:rPr>
              <a:t>Funcionalidades do Guia Assistente</a:t>
            </a:r>
            <a:endParaRPr lang="en-US" sz="4090" dirty="0"/>
          </a:p>
        </p:txBody>
      </p:sp>
      <p:sp>
        <p:nvSpPr>
          <p:cNvPr id="6" name="Shape 3"/>
          <p:cNvSpPr/>
          <p:nvPr/>
        </p:nvSpPr>
        <p:spPr>
          <a:xfrm>
            <a:off x="2380655" y="5013603"/>
            <a:ext cx="467439" cy="467439"/>
          </a:xfrm>
          <a:prstGeom prst="roundRect">
            <a:avLst>
              <a:gd name="adj" fmla="val 26669"/>
            </a:avLst>
          </a:prstGeom>
          <a:solidFill>
            <a:srgbClr val="0F0F0F"/>
          </a:solidFill>
          <a:ln/>
        </p:spPr>
      </p:sp>
      <p:sp>
        <p:nvSpPr>
          <p:cNvPr id="7" name="Text 4"/>
          <p:cNvSpPr/>
          <p:nvPr/>
        </p:nvSpPr>
        <p:spPr>
          <a:xfrm>
            <a:off x="2525554" y="5052536"/>
            <a:ext cx="177641" cy="3895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067"/>
              </a:lnSpc>
              <a:buNone/>
            </a:pPr>
            <a:r>
              <a:rPr lang="en-US" sz="2454" spc="-74" kern="0" dirty="0">
                <a:solidFill>
                  <a:srgbClr val="FFFFFF"/>
                </a:solidFill>
                <a:latin typeface="Roboto Mono" pitchFamily="34" charset="0"/>
                <a:ea typeface="Roboto Mono" pitchFamily="34" charset="-122"/>
                <a:cs typeface="Roboto Mono" pitchFamily="34" charset="-120"/>
              </a:rPr>
              <a:t>1</a:t>
            </a:r>
            <a:endParaRPr lang="en-US" sz="2454" dirty="0"/>
          </a:p>
        </p:txBody>
      </p:sp>
      <p:sp>
        <p:nvSpPr>
          <p:cNvPr id="8" name="Text 5"/>
          <p:cNvSpPr/>
          <p:nvPr/>
        </p:nvSpPr>
        <p:spPr>
          <a:xfrm>
            <a:off x="3055858" y="5013603"/>
            <a:ext cx="2476024" cy="64912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556"/>
              </a:lnSpc>
              <a:buNone/>
            </a:pPr>
            <a:r>
              <a:rPr lang="en-US" sz="2045" spc="-61" kern="0" dirty="0">
                <a:solidFill>
                  <a:srgbClr val="FFFFFF"/>
                </a:solidFill>
                <a:latin typeface="Roboto Mono" pitchFamily="34" charset="0"/>
                <a:ea typeface="Roboto Mono" pitchFamily="34" charset="-122"/>
                <a:cs typeface="Roboto Mono" pitchFamily="34" charset="-120"/>
              </a:rPr>
              <a:t>Alertas de Obstáculos</a:t>
            </a:r>
            <a:endParaRPr lang="en-US" sz="2045" dirty="0"/>
          </a:p>
        </p:txBody>
      </p:sp>
      <p:sp>
        <p:nvSpPr>
          <p:cNvPr id="9" name="Text 6"/>
          <p:cNvSpPr/>
          <p:nvPr/>
        </p:nvSpPr>
        <p:spPr>
          <a:xfrm>
            <a:off x="3055858" y="5787390"/>
            <a:ext cx="2476024" cy="186951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454"/>
              </a:lnSpc>
              <a:buNone/>
            </a:pPr>
            <a:r>
              <a:rPr lang="en-US" sz="1636" spc="-16" kern="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 guia assistente utiliza sensores e visão computacional para detectar e alertar o usuário sobre a presença de obstáculos em sua rota.</a:t>
            </a:r>
            <a:endParaRPr lang="en-US" sz="1636" dirty="0"/>
          </a:p>
        </p:txBody>
      </p:sp>
      <p:sp>
        <p:nvSpPr>
          <p:cNvPr id="10" name="Shape 7"/>
          <p:cNvSpPr/>
          <p:nvPr/>
        </p:nvSpPr>
        <p:spPr>
          <a:xfrm>
            <a:off x="5739646" y="5013603"/>
            <a:ext cx="467439" cy="467439"/>
          </a:xfrm>
          <a:prstGeom prst="roundRect">
            <a:avLst>
              <a:gd name="adj" fmla="val 26669"/>
            </a:avLst>
          </a:prstGeom>
          <a:solidFill>
            <a:srgbClr val="0F0F0F"/>
          </a:solidFill>
          <a:ln/>
        </p:spPr>
      </p:sp>
      <p:sp>
        <p:nvSpPr>
          <p:cNvPr id="11" name="Text 8"/>
          <p:cNvSpPr/>
          <p:nvPr/>
        </p:nvSpPr>
        <p:spPr>
          <a:xfrm>
            <a:off x="5884545" y="5052536"/>
            <a:ext cx="177641" cy="3895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067"/>
              </a:lnSpc>
              <a:buNone/>
            </a:pPr>
            <a:r>
              <a:rPr lang="en-US" sz="2454" spc="-74" kern="0" dirty="0">
                <a:solidFill>
                  <a:srgbClr val="FFFFFF"/>
                </a:solidFill>
                <a:latin typeface="Roboto Mono" pitchFamily="34" charset="0"/>
                <a:ea typeface="Roboto Mono" pitchFamily="34" charset="-122"/>
                <a:cs typeface="Roboto Mono" pitchFamily="34" charset="-120"/>
              </a:rPr>
              <a:t>2</a:t>
            </a:r>
            <a:endParaRPr lang="en-US" sz="2454" dirty="0"/>
          </a:p>
        </p:txBody>
      </p:sp>
      <p:sp>
        <p:nvSpPr>
          <p:cNvPr id="12" name="Text 9"/>
          <p:cNvSpPr/>
          <p:nvPr/>
        </p:nvSpPr>
        <p:spPr>
          <a:xfrm>
            <a:off x="6414849" y="5013603"/>
            <a:ext cx="2476024" cy="64912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556"/>
              </a:lnSpc>
              <a:buNone/>
            </a:pPr>
            <a:r>
              <a:rPr lang="en-US" sz="2045" spc="-61" kern="0" dirty="0">
                <a:solidFill>
                  <a:srgbClr val="FFFFFF"/>
                </a:solidFill>
                <a:latin typeface="Roboto Mono" pitchFamily="34" charset="0"/>
                <a:ea typeface="Roboto Mono" pitchFamily="34" charset="-122"/>
                <a:cs typeface="Roboto Mono" pitchFamily="34" charset="-120"/>
              </a:rPr>
              <a:t>Orientação de Direção</a:t>
            </a:r>
            <a:endParaRPr lang="en-US" sz="2045" dirty="0"/>
          </a:p>
        </p:txBody>
      </p:sp>
      <p:sp>
        <p:nvSpPr>
          <p:cNvPr id="13" name="Text 10"/>
          <p:cNvSpPr/>
          <p:nvPr/>
        </p:nvSpPr>
        <p:spPr>
          <a:xfrm>
            <a:off x="6414849" y="5787390"/>
            <a:ext cx="2476024" cy="155793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454"/>
              </a:lnSpc>
              <a:buNone/>
            </a:pPr>
            <a:r>
              <a:rPr lang="en-US" sz="1636" spc="-16" kern="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 sistema fornece instruções de navegação passo a passo, utilizando comandos de voz e realidade aumentada.</a:t>
            </a:r>
            <a:endParaRPr lang="en-US" sz="1636" dirty="0"/>
          </a:p>
        </p:txBody>
      </p:sp>
      <p:sp>
        <p:nvSpPr>
          <p:cNvPr id="14" name="Shape 11"/>
          <p:cNvSpPr/>
          <p:nvPr/>
        </p:nvSpPr>
        <p:spPr>
          <a:xfrm>
            <a:off x="9098637" y="5013603"/>
            <a:ext cx="467439" cy="467439"/>
          </a:xfrm>
          <a:prstGeom prst="roundRect">
            <a:avLst>
              <a:gd name="adj" fmla="val 26669"/>
            </a:avLst>
          </a:prstGeom>
          <a:solidFill>
            <a:srgbClr val="0F0F0F"/>
          </a:solidFill>
          <a:ln/>
        </p:spPr>
      </p:sp>
      <p:sp>
        <p:nvSpPr>
          <p:cNvPr id="15" name="Text 12"/>
          <p:cNvSpPr/>
          <p:nvPr/>
        </p:nvSpPr>
        <p:spPr>
          <a:xfrm>
            <a:off x="9243536" y="5052536"/>
            <a:ext cx="177641" cy="3895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067"/>
              </a:lnSpc>
              <a:buNone/>
            </a:pPr>
            <a:r>
              <a:rPr lang="en-US" sz="2454" spc="-74" kern="0" dirty="0">
                <a:solidFill>
                  <a:srgbClr val="FFFFFF"/>
                </a:solidFill>
                <a:latin typeface="Roboto Mono" pitchFamily="34" charset="0"/>
                <a:ea typeface="Roboto Mono" pitchFamily="34" charset="-122"/>
                <a:cs typeface="Roboto Mono" pitchFamily="34" charset="-120"/>
              </a:rPr>
              <a:t>3</a:t>
            </a:r>
            <a:endParaRPr lang="en-US" sz="2454" dirty="0"/>
          </a:p>
        </p:txBody>
      </p:sp>
      <p:sp>
        <p:nvSpPr>
          <p:cNvPr id="16" name="Text 13"/>
          <p:cNvSpPr/>
          <p:nvPr/>
        </p:nvSpPr>
        <p:spPr>
          <a:xfrm>
            <a:off x="9773841" y="5013603"/>
            <a:ext cx="2476024" cy="64912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556"/>
              </a:lnSpc>
              <a:buNone/>
            </a:pPr>
            <a:r>
              <a:rPr lang="en-US" sz="2045" spc="-61" kern="0" dirty="0">
                <a:solidFill>
                  <a:srgbClr val="FFFFFF"/>
                </a:solidFill>
                <a:latin typeface="Roboto Mono" pitchFamily="34" charset="0"/>
                <a:ea typeface="Roboto Mono" pitchFamily="34" charset="-122"/>
                <a:cs typeface="Roboto Mono" pitchFamily="34" charset="-120"/>
              </a:rPr>
              <a:t>Tradução Instantânea</a:t>
            </a:r>
            <a:endParaRPr lang="en-US" sz="2045" dirty="0"/>
          </a:p>
        </p:txBody>
      </p:sp>
      <p:sp>
        <p:nvSpPr>
          <p:cNvPr id="17" name="Text 14"/>
          <p:cNvSpPr/>
          <p:nvPr/>
        </p:nvSpPr>
        <p:spPr>
          <a:xfrm>
            <a:off x="9773841" y="5787390"/>
            <a:ext cx="2476024" cy="186951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454"/>
              </a:lnSpc>
              <a:buNone/>
            </a:pPr>
            <a:r>
              <a:rPr lang="en-US" sz="1636" spc="-16" kern="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 guia assistente permite a tradução em tempo real de placas, menus e interações, facilitando a comunicação em diferentes idiomas.</a:t>
            </a:r>
            <a:endParaRPr lang="en-US" sz="1636" dirty="0"/>
          </a:p>
        </p:txBody>
      </p:sp>
      <p:pic>
        <p:nvPicPr>
          <p:cNvPr id="18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sp>
        <p:nvSpPr>
          <p:cNvPr id="4" name="Text 2"/>
          <p:cNvSpPr/>
          <p:nvPr/>
        </p:nvSpPr>
        <p:spPr>
          <a:xfrm>
            <a:off x="2037993" y="1909643"/>
            <a:ext cx="7599521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spc="-131" kern="0" dirty="0">
                <a:solidFill>
                  <a:srgbClr val="FFFFFF"/>
                </a:solidFill>
                <a:latin typeface="Roboto Mono" pitchFamily="34" charset="0"/>
                <a:ea typeface="Roboto Mono" pitchFamily="34" charset="-122"/>
                <a:cs typeface="Roboto Mono" pitchFamily="34" charset="-120"/>
              </a:rPr>
              <a:t>Alertas sobre obstáculos</a:t>
            </a:r>
            <a:endParaRPr lang="en-US" sz="4374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37993" y="3048357"/>
            <a:ext cx="555427" cy="555427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2037993" y="3825954"/>
            <a:ext cx="2388632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spc="-66" kern="0" dirty="0">
                <a:solidFill>
                  <a:srgbClr val="FFFFFF"/>
                </a:solidFill>
                <a:latin typeface="Roboto Mono" pitchFamily="34" charset="0"/>
                <a:ea typeface="Roboto Mono" pitchFamily="34" charset="-122"/>
                <a:cs typeface="Roboto Mono" pitchFamily="34" charset="-120"/>
              </a:rPr>
              <a:t>Travessias</a:t>
            </a:r>
            <a:endParaRPr lang="en-US" sz="2187" dirty="0"/>
          </a:p>
        </p:txBody>
      </p:sp>
      <p:sp>
        <p:nvSpPr>
          <p:cNvPr id="7" name="Text 4"/>
          <p:cNvSpPr/>
          <p:nvPr/>
        </p:nvSpPr>
        <p:spPr>
          <a:xfrm>
            <a:off x="2037993" y="4306372"/>
            <a:ext cx="2388632" cy="166628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624"/>
              </a:lnSpc>
              <a:buNone/>
            </a:pPr>
            <a:r>
              <a:rPr lang="en-US" sz="1750" spc="-17" kern="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 sistema detecta faixas de pedestres e alerta o usuário sobre a aproximação de cruzamentos.</a:t>
            </a:r>
            <a:endParaRPr lang="en-US" sz="175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9881" y="3048357"/>
            <a:ext cx="555427" cy="555427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4759881" y="3825954"/>
            <a:ext cx="2388632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spc="-66" kern="0" dirty="0">
                <a:solidFill>
                  <a:srgbClr val="FFFFFF"/>
                </a:solidFill>
                <a:latin typeface="Roboto Mono" pitchFamily="34" charset="0"/>
                <a:ea typeface="Roboto Mono" pitchFamily="34" charset="-122"/>
                <a:cs typeface="Roboto Mono" pitchFamily="34" charset="-120"/>
              </a:rPr>
              <a:t>Degraus</a:t>
            </a:r>
            <a:endParaRPr lang="en-US" sz="2187" dirty="0"/>
          </a:p>
        </p:txBody>
      </p:sp>
      <p:sp>
        <p:nvSpPr>
          <p:cNvPr id="10" name="Text 6"/>
          <p:cNvSpPr/>
          <p:nvPr/>
        </p:nvSpPr>
        <p:spPr>
          <a:xfrm>
            <a:off x="4759881" y="4306372"/>
            <a:ext cx="2388632" cy="199953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624"/>
              </a:lnSpc>
              <a:buNone/>
            </a:pPr>
            <a:r>
              <a:rPr lang="en-US" sz="1750" spc="-17" kern="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Escadas, escadas rolantes e outros obstáculos verticais são identificados e sinalizado com antecedência.</a:t>
            </a:r>
            <a:endParaRPr lang="en-US" sz="1750" dirty="0"/>
          </a:p>
        </p:txBody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1768" y="3048357"/>
            <a:ext cx="555427" cy="555427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7481768" y="3825954"/>
            <a:ext cx="2388632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spc="-66" kern="0" dirty="0">
                <a:solidFill>
                  <a:srgbClr val="FFFFFF"/>
                </a:solidFill>
                <a:latin typeface="Roboto Mono" pitchFamily="34" charset="0"/>
                <a:ea typeface="Roboto Mono" pitchFamily="34" charset="-122"/>
                <a:cs typeface="Roboto Mono" pitchFamily="34" charset="-120"/>
              </a:rPr>
              <a:t>Obras e Obstruções</a:t>
            </a:r>
            <a:endParaRPr lang="en-US" sz="2187" dirty="0"/>
          </a:p>
        </p:txBody>
      </p:sp>
      <p:sp>
        <p:nvSpPr>
          <p:cNvPr id="13" name="Text 8"/>
          <p:cNvSpPr/>
          <p:nvPr/>
        </p:nvSpPr>
        <p:spPr>
          <a:xfrm>
            <a:off x="7481768" y="4653558"/>
            <a:ext cx="2388632" cy="166628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624"/>
              </a:lnSpc>
              <a:buNone/>
            </a:pPr>
            <a:r>
              <a:rPr lang="en-US" sz="1750" spc="-17" kern="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Obras, canteiros de obras e obstruções temporárias no caminho são prontamente informados ao usuário.</a:t>
            </a:r>
            <a:endParaRPr lang="en-US" sz="1750" dirty="0"/>
          </a:p>
        </p:txBody>
      </p:sp>
      <p:pic>
        <p:nvPicPr>
          <p:cNvPr id="14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3656" y="3048357"/>
            <a:ext cx="555427" cy="555427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10203656" y="3825954"/>
            <a:ext cx="2388751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spc="-66" kern="0" dirty="0">
                <a:solidFill>
                  <a:srgbClr val="FFFFFF"/>
                </a:solidFill>
                <a:latin typeface="Roboto Mono" pitchFamily="34" charset="0"/>
                <a:ea typeface="Roboto Mono" pitchFamily="34" charset="-122"/>
                <a:cs typeface="Roboto Mono" pitchFamily="34" charset="-120"/>
              </a:rPr>
              <a:t>Acessibilidade</a:t>
            </a:r>
            <a:endParaRPr lang="en-US" sz="2187" dirty="0"/>
          </a:p>
        </p:txBody>
      </p:sp>
      <p:sp>
        <p:nvSpPr>
          <p:cNvPr id="16" name="Text 10"/>
          <p:cNvSpPr/>
          <p:nvPr/>
        </p:nvSpPr>
        <p:spPr>
          <a:xfrm>
            <a:off x="10203656" y="4306372"/>
            <a:ext cx="2388751" cy="166628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624"/>
              </a:lnSpc>
              <a:buNone/>
            </a:pPr>
            <a:r>
              <a:rPr lang="en-US" sz="1750" spc="-17" kern="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 sistema identifica e orienta sobre rotas acessíveis para pessoas com mobilidade reduzida.</a:t>
            </a:r>
            <a:endParaRPr lang="en-US" sz="1750" dirty="0"/>
          </a:p>
        </p:txBody>
      </p:sp>
      <p:pic>
        <p:nvPicPr>
          <p:cNvPr id="17" name="Image 4" descr="preencoded.png">
            <a:hlinkClick r:id="rId6" tooltip="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sp>
        <p:nvSpPr>
          <p:cNvPr id="4" name="Text 2"/>
          <p:cNvSpPr/>
          <p:nvPr/>
        </p:nvSpPr>
        <p:spPr>
          <a:xfrm>
            <a:off x="2037993" y="1576388"/>
            <a:ext cx="10132695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spc="-131" kern="0" dirty="0">
                <a:solidFill>
                  <a:srgbClr val="FFFFFF"/>
                </a:solidFill>
                <a:latin typeface="Roboto Mono" pitchFamily="34" charset="0"/>
                <a:ea typeface="Roboto Mono" pitchFamily="34" charset="-122"/>
                <a:cs typeface="Roboto Mono" pitchFamily="34" charset="-120"/>
              </a:rPr>
              <a:t>Tradução e orientação de direção</a:t>
            </a:r>
            <a:endParaRPr lang="en-US" sz="4374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37993" y="2715101"/>
            <a:ext cx="3518059" cy="888682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2260163" y="3937040"/>
            <a:ext cx="3073718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spc="-66" kern="0" dirty="0">
                <a:solidFill>
                  <a:srgbClr val="FFFFFF"/>
                </a:solidFill>
                <a:latin typeface="Roboto Mono" pitchFamily="34" charset="0"/>
                <a:ea typeface="Roboto Mono" pitchFamily="34" charset="-122"/>
                <a:cs typeface="Roboto Mono" pitchFamily="34" charset="-120"/>
              </a:rPr>
              <a:t>Reconhecimento de Texto</a:t>
            </a:r>
            <a:endParaRPr lang="en-US" sz="2187" dirty="0"/>
          </a:p>
        </p:txBody>
      </p:sp>
      <p:sp>
        <p:nvSpPr>
          <p:cNvPr id="7" name="Text 4"/>
          <p:cNvSpPr/>
          <p:nvPr/>
        </p:nvSpPr>
        <p:spPr>
          <a:xfrm>
            <a:off x="2260163" y="4764643"/>
            <a:ext cx="3073718" cy="166628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624"/>
              </a:lnSpc>
              <a:buNone/>
            </a:pPr>
            <a:r>
              <a:rPr lang="en-US" sz="1750" spc="-17" kern="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 guia assistente utiliza tecnologias de visão computacional para identificar e interpretar textos presentes no ambiente.</a:t>
            </a:r>
            <a:endParaRPr lang="en-US" sz="175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6052" y="2715101"/>
            <a:ext cx="3518178" cy="888682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778222" y="3937040"/>
            <a:ext cx="3073837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spc="-66" kern="0" dirty="0">
                <a:solidFill>
                  <a:srgbClr val="FFFFFF"/>
                </a:solidFill>
                <a:latin typeface="Roboto Mono" pitchFamily="34" charset="0"/>
                <a:ea typeface="Roboto Mono" pitchFamily="34" charset="-122"/>
                <a:cs typeface="Roboto Mono" pitchFamily="34" charset="-120"/>
              </a:rPr>
              <a:t>Tradução Instantânea</a:t>
            </a:r>
            <a:endParaRPr lang="en-US" sz="2187" dirty="0"/>
          </a:p>
        </p:txBody>
      </p:sp>
      <p:sp>
        <p:nvSpPr>
          <p:cNvPr id="10" name="Text 6"/>
          <p:cNvSpPr/>
          <p:nvPr/>
        </p:nvSpPr>
        <p:spPr>
          <a:xfrm>
            <a:off x="5778222" y="4764643"/>
            <a:ext cx="3073837" cy="13330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624"/>
              </a:lnSpc>
              <a:buNone/>
            </a:pPr>
            <a:r>
              <a:rPr lang="en-US" sz="1750" spc="-17" kern="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Os textos reconhecidos, como placas, menus e instruções, são traduzidos em tempo real para o idioma do usuário.</a:t>
            </a:r>
            <a:endParaRPr lang="en-US" sz="1750" dirty="0"/>
          </a:p>
        </p:txBody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4229" y="2715101"/>
            <a:ext cx="3518178" cy="888682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9296400" y="3937040"/>
            <a:ext cx="3073837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spc="-66" kern="0" dirty="0">
                <a:solidFill>
                  <a:srgbClr val="FFFFFF"/>
                </a:solidFill>
                <a:latin typeface="Roboto Mono" pitchFamily="34" charset="0"/>
                <a:ea typeface="Roboto Mono" pitchFamily="34" charset="-122"/>
                <a:cs typeface="Roboto Mono" pitchFamily="34" charset="-120"/>
              </a:rPr>
              <a:t>Orientação de Navegação</a:t>
            </a:r>
            <a:endParaRPr lang="en-US" sz="2187" dirty="0"/>
          </a:p>
        </p:txBody>
      </p:sp>
      <p:sp>
        <p:nvSpPr>
          <p:cNvPr id="13" name="Text 8"/>
          <p:cNvSpPr/>
          <p:nvPr/>
        </p:nvSpPr>
        <p:spPr>
          <a:xfrm>
            <a:off x="9296400" y="4764643"/>
            <a:ext cx="3073837" cy="166628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624"/>
              </a:lnSpc>
              <a:buNone/>
            </a:pPr>
            <a:r>
              <a:rPr lang="en-US" sz="1750" spc="-17" kern="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 sistema fornece comandos de voz e realidade aumentada para guiar o usuário até o seu destino de forma clara e precisa.</a:t>
            </a:r>
            <a:endParaRPr lang="en-US" sz="1750" dirty="0"/>
          </a:p>
        </p:txBody>
      </p:sp>
      <p:pic>
        <p:nvPicPr>
          <p:cNvPr id="14" name="Image 3" descr="preencoded.png">
            <a:hlinkClick r:id="rId5" tooltip="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sp>
        <p:nvSpPr>
          <p:cNvPr id="4" name="Text 2"/>
          <p:cNvSpPr/>
          <p:nvPr/>
        </p:nvSpPr>
        <p:spPr>
          <a:xfrm>
            <a:off x="2037993" y="827723"/>
            <a:ext cx="10554414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spc="-131" kern="0" dirty="0">
                <a:solidFill>
                  <a:srgbClr val="FFFFFF"/>
                </a:solidFill>
                <a:latin typeface="Roboto Mono" pitchFamily="34" charset="0"/>
                <a:ea typeface="Roboto Mono" pitchFamily="34" charset="-122"/>
                <a:cs typeface="Roboto Mono" pitchFamily="34" charset="-120"/>
              </a:rPr>
              <a:t>Tecnologias e recursos de IA utilizados</a:t>
            </a:r>
            <a:endParaRPr lang="en-US" sz="4374" dirty="0"/>
          </a:p>
        </p:txBody>
      </p:sp>
      <p:sp>
        <p:nvSpPr>
          <p:cNvPr id="5" name="Shape 3"/>
          <p:cNvSpPr/>
          <p:nvPr/>
        </p:nvSpPr>
        <p:spPr>
          <a:xfrm>
            <a:off x="2037993" y="2660809"/>
            <a:ext cx="10554414" cy="948214"/>
          </a:xfrm>
          <a:prstGeom prst="rect">
            <a:avLst/>
          </a:prstGeom>
          <a:solidFill>
            <a:srgbClr val="0F0F0F"/>
          </a:solidFill>
          <a:ln/>
        </p:spPr>
      </p:sp>
      <p:sp>
        <p:nvSpPr>
          <p:cNvPr id="6" name="Text 4"/>
          <p:cNvSpPr/>
          <p:nvPr/>
        </p:nvSpPr>
        <p:spPr>
          <a:xfrm>
            <a:off x="2260163" y="2801660"/>
            <a:ext cx="4829056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624"/>
              </a:lnSpc>
              <a:buNone/>
            </a:pPr>
            <a:r>
              <a:rPr lang="en-US" sz="1750" spc="-17" kern="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Visão Computacional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41181" y="2801660"/>
            <a:ext cx="4829056" cy="6665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624"/>
              </a:lnSpc>
              <a:buNone/>
            </a:pPr>
            <a:r>
              <a:rPr lang="en-US" sz="1750" spc="-17" kern="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Reconhecimento de objetos, estruturas e obras de arte no ambiente.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2260163" y="3749873"/>
            <a:ext cx="4829056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624"/>
              </a:lnSpc>
              <a:buNone/>
            </a:pPr>
            <a:r>
              <a:rPr lang="en-US" sz="1750" spc="-17" kern="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Reconhecimento de Imagem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41181" y="3749873"/>
            <a:ext cx="4829056" cy="6665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624"/>
              </a:lnSpc>
              <a:buNone/>
            </a:pPr>
            <a:r>
              <a:rPr lang="en-US" sz="1750" spc="-17" kern="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Classificação e descrição detalhada dos elementos identificados.</a:t>
            </a:r>
            <a:endParaRPr lang="en-US" sz="1750" dirty="0"/>
          </a:p>
        </p:txBody>
      </p:sp>
      <p:sp>
        <p:nvSpPr>
          <p:cNvPr id="10" name="Shape 8"/>
          <p:cNvSpPr/>
          <p:nvPr/>
        </p:nvSpPr>
        <p:spPr>
          <a:xfrm>
            <a:off x="2037993" y="4557236"/>
            <a:ext cx="10554414" cy="948214"/>
          </a:xfrm>
          <a:prstGeom prst="rect">
            <a:avLst/>
          </a:prstGeom>
          <a:solidFill>
            <a:srgbClr val="0F0F0F"/>
          </a:solidFill>
          <a:ln/>
        </p:spPr>
      </p:sp>
      <p:sp>
        <p:nvSpPr>
          <p:cNvPr id="11" name="Text 9"/>
          <p:cNvSpPr/>
          <p:nvPr/>
        </p:nvSpPr>
        <p:spPr>
          <a:xfrm>
            <a:off x="2260163" y="4698087"/>
            <a:ext cx="4829056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624"/>
              </a:lnSpc>
              <a:buNone/>
            </a:pPr>
            <a:r>
              <a:rPr lang="en-US" sz="1750" spc="-17" kern="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Text-to-Speech e Speech-to-Text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541181" y="4698087"/>
            <a:ext cx="4829056" cy="6665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624"/>
              </a:lnSpc>
              <a:buNone/>
            </a:pPr>
            <a:r>
              <a:rPr lang="en-US" sz="1750" spc="-17" kern="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Conversão de texto em fala e de fala em texto para interações multimodais.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2260163" y="5646301"/>
            <a:ext cx="4829056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624"/>
              </a:lnSpc>
              <a:buNone/>
            </a:pPr>
            <a:r>
              <a:rPr lang="en-US" sz="1750" spc="-17" kern="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Processamento de Linguagem Natural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7541181" y="5646301"/>
            <a:ext cx="4829056" cy="6665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624"/>
              </a:lnSpc>
              <a:buNone/>
            </a:pPr>
            <a:r>
              <a:rPr lang="en-US" sz="1750" spc="-17" kern="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Entendimento e interpretação de comandos de voz e textos.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2037993" y="6453664"/>
            <a:ext cx="10554414" cy="948214"/>
          </a:xfrm>
          <a:prstGeom prst="rect">
            <a:avLst/>
          </a:prstGeom>
          <a:solidFill>
            <a:srgbClr val="0F0F0F"/>
          </a:solidFill>
          <a:ln/>
        </p:spPr>
      </p:sp>
      <p:sp>
        <p:nvSpPr>
          <p:cNvPr id="16" name="Text 14"/>
          <p:cNvSpPr/>
          <p:nvPr/>
        </p:nvSpPr>
        <p:spPr>
          <a:xfrm>
            <a:off x="2260163" y="6594515"/>
            <a:ext cx="4829056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624"/>
              </a:lnSpc>
              <a:buNone/>
            </a:pPr>
            <a:r>
              <a:rPr lang="en-US" sz="1750" spc="-17" kern="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Mapeamento Geoespacial</a:t>
            </a:r>
            <a:endParaRPr lang="en-US" sz="1750" dirty="0"/>
          </a:p>
        </p:txBody>
      </p:sp>
      <p:sp>
        <p:nvSpPr>
          <p:cNvPr id="17" name="Text 15"/>
          <p:cNvSpPr/>
          <p:nvPr/>
        </p:nvSpPr>
        <p:spPr>
          <a:xfrm>
            <a:off x="7541181" y="6594515"/>
            <a:ext cx="4829056" cy="6665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624"/>
              </a:lnSpc>
              <a:buNone/>
            </a:pPr>
            <a:r>
              <a:rPr lang="en-US" sz="1750" spc="-17" kern="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Localização, rotas e informações sobre atrações turísticas.</a:t>
            </a:r>
            <a:endParaRPr lang="en-US" sz="1750" dirty="0"/>
          </a:p>
        </p:txBody>
      </p:sp>
      <p:pic>
        <p:nvPicPr>
          <p:cNvPr id="18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2024-06-11T12:53:52Z</dcterms:created>
  <dcterms:modified xsi:type="dcterms:W3CDTF">2024-06-11T12:53:52Z</dcterms:modified>
</cp:coreProperties>
</file>